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E93245-4CC9-4D7C-9567-AF7E50726732}" type="datetimeFigureOut">
              <a:rPr lang="en-US" smtClean="0"/>
              <a:pPr/>
              <a:t>4/8/2020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8C47FD-F936-4809-AC8A-3CC73053823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C47FD-F936-4809-AC8A-3CC73053823B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0E265-211B-4F85-A024-0994103886B9}" type="datetimeFigureOut">
              <a:rPr lang="en-US" smtClean="0"/>
              <a:pPr/>
              <a:t>4/8/2020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05AA-14FC-41E5-A4AD-9BCD937EA6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0E265-211B-4F85-A024-0994103886B9}" type="datetimeFigureOut">
              <a:rPr lang="en-US" smtClean="0"/>
              <a:pPr/>
              <a:t>4/8/2020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05AA-14FC-41E5-A4AD-9BCD937EA6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0E265-211B-4F85-A024-0994103886B9}" type="datetimeFigureOut">
              <a:rPr lang="en-US" smtClean="0"/>
              <a:pPr/>
              <a:t>4/8/2020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05AA-14FC-41E5-A4AD-9BCD937EA6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0E265-211B-4F85-A024-0994103886B9}" type="datetimeFigureOut">
              <a:rPr lang="en-US" smtClean="0"/>
              <a:pPr/>
              <a:t>4/8/2020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05AA-14FC-41E5-A4AD-9BCD937EA6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0E265-211B-4F85-A024-0994103886B9}" type="datetimeFigureOut">
              <a:rPr lang="en-US" smtClean="0"/>
              <a:pPr/>
              <a:t>4/8/2020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05AA-14FC-41E5-A4AD-9BCD937EA6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0E265-211B-4F85-A024-0994103886B9}" type="datetimeFigureOut">
              <a:rPr lang="en-US" smtClean="0"/>
              <a:pPr/>
              <a:t>4/8/2020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05AA-14FC-41E5-A4AD-9BCD937EA6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0E265-211B-4F85-A024-0994103886B9}" type="datetimeFigureOut">
              <a:rPr lang="en-US" smtClean="0"/>
              <a:pPr/>
              <a:t>4/8/2020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05AA-14FC-41E5-A4AD-9BCD937EA6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0E265-211B-4F85-A024-0994103886B9}" type="datetimeFigureOut">
              <a:rPr lang="en-US" smtClean="0"/>
              <a:pPr/>
              <a:t>4/8/2020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05AA-14FC-41E5-A4AD-9BCD937EA6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0E265-211B-4F85-A024-0994103886B9}" type="datetimeFigureOut">
              <a:rPr lang="en-US" smtClean="0"/>
              <a:pPr/>
              <a:t>4/8/2020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05AA-14FC-41E5-A4AD-9BCD937EA6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0E265-211B-4F85-A024-0994103886B9}" type="datetimeFigureOut">
              <a:rPr lang="en-US" smtClean="0"/>
              <a:pPr/>
              <a:t>4/8/2020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05AA-14FC-41E5-A4AD-9BCD937EA6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0E265-211B-4F85-A024-0994103886B9}" type="datetimeFigureOut">
              <a:rPr lang="en-US" smtClean="0"/>
              <a:pPr/>
              <a:t>4/8/2020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05AA-14FC-41E5-A4AD-9BCD937EA6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0E265-211B-4F85-A024-0994103886B9}" type="datetimeFigureOut">
              <a:rPr lang="en-US" smtClean="0"/>
              <a:pPr/>
              <a:t>4/8/2020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A05AA-14FC-41E5-A4AD-9BCD937EA63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Study material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29066"/>
            <a:ext cx="6400800" cy="1709734"/>
          </a:xfrm>
        </p:spPr>
        <p:txBody>
          <a:bodyPr>
            <a:normAutofit lnSpcReduction="10000"/>
          </a:bodyPr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Six semester </a:t>
            </a:r>
          </a:p>
          <a:p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Yogasutra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–II</a:t>
            </a:r>
          </a:p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(29,30,32,46,49 &amp;50)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algn="just">
              <a:buNone/>
            </a:pPr>
            <a:r>
              <a:rPr lang="hi-IN" dirty="0" smtClean="0">
                <a:latin typeface="Nirmala UI" pitchFamily="34" charset="0"/>
                <a:cs typeface="Nirmala UI" pitchFamily="34" charset="0"/>
              </a:rPr>
              <a:t> को योगः ?</a:t>
            </a:r>
          </a:p>
          <a:p>
            <a:pPr algn="just">
              <a:buNone/>
            </a:pPr>
            <a:r>
              <a:rPr lang="hi-IN" sz="2400" dirty="0" smtClean="0">
                <a:latin typeface="Nirmala UI" pitchFamily="34" charset="0"/>
                <a:cs typeface="Nirmala UI" pitchFamily="34" charset="0"/>
              </a:rPr>
              <a:t> ”योगश्चित्तवृत्तिनिरोधः“</a:t>
            </a:r>
          </a:p>
          <a:p>
            <a:pPr algn="just">
              <a:buNone/>
            </a:pPr>
            <a:r>
              <a:rPr lang="hi-IN" sz="2400" dirty="0" smtClean="0">
                <a:latin typeface="Nirmala UI" pitchFamily="34" charset="0"/>
                <a:cs typeface="Nirmala UI" pitchFamily="34" charset="0"/>
              </a:rPr>
              <a:t>चित्तस्य निर्मलसत्त्वपरिणामरूपस्य या वृत्तयोऽङ्गाङ्गिभाव परिणाम- </a:t>
            </a:r>
          </a:p>
          <a:p>
            <a:pPr algn="just">
              <a:buNone/>
            </a:pPr>
            <a:r>
              <a:rPr lang="hi-IN" sz="2400" dirty="0" smtClean="0">
                <a:latin typeface="Nirmala UI" pitchFamily="34" charset="0"/>
                <a:cs typeface="Nirmala UI" pitchFamily="34" charset="0"/>
              </a:rPr>
              <a:t>रूपास्तासां निरोधी बहिर्मुखतया  परिणति विच्छेदात् अन्तर्मुखतया प्रतिलोम परिणामेन स्वकारणे लयो योगः इति आख्यायते ।</a:t>
            </a:r>
          </a:p>
          <a:p>
            <a:pPr algn="just">
              <a:buNone/>
            </a:pPr>
            <a:r>
              <a:rPr lang="hi-IN" sz="2400" dirty="0" smtClean="0">
                <a:latin typeface="Nirmala UI" pitchFamily="34" charset="0"/>
                <a:cs typeface="Nirmala UI" pitchFamily="34" charset="0"/>
              </a:rPr>
              <a:t>कालेन प्रणष्टं योगं भगवान् पतञ्जलिः उज्जहारेति योगदर्शनस्य पातञ्जलदर्शनाभिधेयत्वम् । पातञ्जलयोगसूत्रे योगश्चतुर्षु पादेषु विभक्तः</a:t>
            </a:r>
          </a:p>
          <a:p>
            <a:pPr algn="just">
              <a:buNone/>
            </a:pPr>
            <a:r>
              <a:rPr lang="hi-IN" sz="2400" dirty="0" smtClean="0">
                <a:latin typeface="Nirmala UI" pitchFamily="34" charset="0"/>
                <a:cs typeface="Nirmala UI" pitchFamily="34" charset="0"/>
              </a:rPr>
              <a:t>समाधि –साधन- विभूति-कैवल्य-भेदेषु ।</a:t>
            </a:r>
          </a:p>
          <a:p>
            <a:pPr algn="just">
              <a:buNone/>
            </a:pPr>
            <a:r>
              <a:rPr lang="hi-IN" sz="2400" dirty="0" smtClean="0">
                <a:latin typeface="Nirmala UI" pitchFamily="34" charset="0"/>
                <a:cs typeface="Nirmala UI" pitchFamily="34" charset="0"/>
              </a:rPr>
              <a:t>तत्र समाधिपादे  योगलक्षणं  चेतसोऽवस्थाननिरुपणं ,जपादितदन्तराय-</a:t>
            </a:r>
          </a:p>
          <a:p>
            <a:pPr algn="just">
              <a:buNone/>
            </a:pPr>
            <a:r>
              <a:rPr lang="hi-IN" sz="2400" dirty="0" smtClean="0">
                <a:latin typeface="Nirmala UI" pitchFamily="34" charset="0"/>
                <a:cs typeface="Nirmala UI" pitchFamily="34" charset="0"/>
              </a:rPr>
              <a:t>निरासोपायकथनञ्च।</a:t>
            </a:r>
          </a:p>
          <a:p>
            <a:pPr algn="just">
              <a:buNone/>
            </a:pPr>
            <a:r>
              <a:rPr lang="hi-IN" sz="2400" dirty="0" smtClean="0">
                <a:latin typeface="Nirmala UI" pitchFamily="34" charset="0"/>
                <a:cs typeface="Nirmala UI" pitchFamily="34" charset="0"/>
              </a:rPr>
              <a:t>द्वितीये हि साधनपादे क्लेशतन्निरासोपायकथनं , हेयादिव्युहचतुष्टय-</a:t>
            </a:r>
          </a:p>
          <a:p>
            <a:pPr algn="just">
              <a:buNone/>
            </a:pPr>
            <a:r>
              <a:rPr lang="hi-IN" sz="2400" dirty="0" smtClean="0">
                <a:latin typeface="Nirmala UI" pitchFamily="34" charset="0"/>
                <a:cs typeface="Nirmala UI" pitchFamily="34" charset="0"/>
              </a:rPr>
              <a:t>निरूपणञ्च विषायाणि आलोचितानि सन्ति ।</a:t>
            </a:r>
            <a:endParaRPr lang="en-GB" sz="2400" dirty="0">
              <a:latin typeface="Nirmala UI" pitchFamily="34" charset="0"/>
              <a:cs typeface="Nirmala U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i-IN" sz="2800" dirty="0" smtClean="0">
                <a:latin typeface="Nirmala UI" pitchFamily="34" charset="0"/>
                <a:cs typeface="Nirmala UI" pitchFamily="34" charset="0"/>
              </a:rPr>
              <a:t>यमनियमासनप्राणायाप्रत्याहारधाणाध्यानसमाधयोऽष्टावङ्गानि ॥ २९॥</a:t>
            </a:r>
          </a:p>
          <a:p>
            <a:pPr>
              <a:buNone/>
            </a:pPr>
            <a:r>
              <a:rPr lang="hi-IN" dirty="0" smtClean="0">
                <a:latin typeface="Nirmala UI" pitchFamily="34" charset="0"/>
                <a:cs typeface="Nirmala UI" pitchFamily="34" charset="0"/>
              </a:rPr>
              <a:t> </a:t>
            </a:r>
            <a:r>
              <a:rPr lang="hi-IN" sz="1800" dirty="0" smtClean="0">
                <a:latin typeface="Nirmala UI" pitchFamily="34" charset="0"/>
                <a:cs typeface="Nirmala UI" pitchFamily="34" charset="0"/>
              </a:rPr>
              <a:t>योगस्य अष्टौ अङ्गानि यम –नियम- आसन –प्राणायाम-प्रत्याहार –धारणा-ध्यान-समाधिभेदात् ।</a:t>
            </a:r>
            <a:endParaRPr lang="en-GB" sz="1800" dirty="0" smtClean="0">
              <a:latin typeface="Nirmala UI" pitchFamily="34" charset="0"/>
              <a:cs typeface="Nirmala UI" pitchFamily="34" charset="0"/>
            </a:endParaRPr>
          </a:p>
          <a:p>
            <a:pPr>
              <a:buNone/>
            </a:pPr>
            <a:endParaRPr lang="en-GB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 fontScale="90000"/>
          </a:bodyPr>
          <a:lstStyle/>
          <a:p>
            <a:r>
              <a:rPr lang="hi-IN" sz="2700" dirty="0" smtClean="0">
                <a:latin typeface="Nirmala UI" pitchFamily="34" charset="0"/>
                <a:cs typeface="Nirmala UI" pitchFamily="34" charset="0"/>
              </a:rPr>
              <a:t/>
            </a:r>
            <a:br>
              <a:rPr lang="hi-IN" sz="2700" dirty="0" smtClean="0">
                <a:latin typeface="Nirmala UI" pitchFamily="34" charset="0"/>
                <a:cs typeface="Nirmala UI" pitchFamily="34" charset="0"/>
              </a:rPr>
            </a:br>
            <a:r>
              <a:rPr lang="hi-IN" sz="2700" dirty="0" smtClean="0">
                <a:latin typeface="Nirmala UI" pitchFamily="34" charset="0"/>
                <a:cs typeface="Nirmala UI" pitchFamily="34" charset="0"/>
              </a:rPr>
              <a:t/>
            </a:r>
            <a:br>
              <a:rPr lang="hi-IN" sz="2700" dirty="0" smtClean="0">
                <a:latin typeface="Nirmala UI" pitchFamily="34" charset="0"/>
                <a:cs typeface="Nirmala UI" pitchFamily="34" charset="0"/>
              </a:rPr>
            </a:br>
            <a:r>
              <a:rPr lang="hi-IN" sz="2700" dirty="0" smtClean="0">
                <a:latin typeface="Nirmala UI" pitchFamily="34" charset="0"/>
                <a:cs typeface="Nirmala UI" pitchFamily="34" charset="0"/>
              </a:rPr>
              <a:t>अहिंसासत्यास्तेयब्रह्मचर्यापरिग्रहा यमाः ॥२/३०॥</a:t>
            </a:r>
            <a:r>
              <a:rPr lang="hi-IN" dirty="0" smtClean="0">
                <a:latin typeface="Nirmala UI" pitchFamily="34" charset="0"/>
                <a:cs typeface="Nirmala UI" pitchFamily="34" charset="0"/>
              </a:rPr>
              <a:t/>
            </a:r>
            <a:br>
              <a:rPr lang="hi-IN" dirty="0" smtClean="0">
                <a:latin typeface="Nirmala UI" pitchFamily="34" charset="0"/>
                <a:cs typeface="Nirmala UI" pitchFamily="34" charset="0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>
              <a:buNone/>
            </a:pPr>
            <a:endParaRPr lang="hi-IN" sz="2400" dirty="0" smtClean="0">
              <a:latin typeface="Nirmala UI" pitchFamily="34" charset="0"/>
              <a:cs typeface="Nirmala UI" pitchFamily="34" charset="0"/>
            </a:endParaRPr>
          </a:p>
          <a:p>
            <a:pPr>
              <a:buNone/>
            </a:pPr>
            <a:endParaRPr lang="en-GB" sz="2000" dirty="0" smtClean="0">
              <a:latin typeface="Nirmala UI" pitchFamily="34" charset="0"/>
              <a:cs typeface="Nirmala UI" pitchFamily="34" charset="0"/>
            </a:endParaRPr>
          </a:p>
          <a:p>
            <a:pPr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तत्र  अहिंसा –सत्य-अस्तेय-ब्रह्मचर्य-अपरिग्रहाः इति पञ्च यमाः । </a:t>
            </a:r>
          </a:p>
          <a:p>
            <a:pPr algn="just">
              <a:buNone/>
            </a:pPr>
            <a:endParaRPr lang="en-GB" sz="2000" dirty="0" smtClean="0">
              <a:latin typeface="Nirmala UI" pitchFamily="34" charset="0"/>
              <a:cs typeface="Nirmala UI" pitchFamily="34" charset="0"/>
            </a:endParaRPr>
          </a:p>
          <a:p>
            <a:pPr algn="just"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अहिंसा – तत्र प्राणवियोगप्रयोजनव्यापारो हिंसा ,सा च सर्वानर्थहेतुः , तदभावोऽहिंसा । 	हिंसायाः सर्वकालं परिहार्यत्वात्प्रथमंतदभावरूपाया अहिंसाया निर्देशः ।</a:t>
            </a:r>
          </a:p>
          <a:p>
            <a:pPr algn="just">
              <a:buNone/>
            </a:pPr>
            <a:endParaRPr lang="en-GB" sz="2000" dirty="0" smtClean="0">
              <a:latin typeface="Nirmala UI" pitchFamily="34" charset="0"/>
              <a:cs typeface="Nirmala UI" pitchFamily="34" charset="0"/>
            </a:endParaRPr>
          </a:p>
          <a:p>
            <a:pPr algn="just"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सत्यं – सत्यं वाङ् मनसयोर्यथर्थत्वम् ।</a:t>
            </a:r>
          </a:p>
          <a:p>
            <a:pPr algn="just">
              <a:buNone/>
            </a:pPr>
            <a:endParaRPr lang="en-GB" sz="2000" dirty="0" smtClean="0">
              <a:latin typeface="Nirmala UI" pitchFamily="34" charset="0"/>
              <a:cs typeface="Nirmala UI" pitchFamily="34" charset="0"/>
            </a:endParaRPr>
          </a:p>
          <a:p>
            <a:pPr algn="just"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अस्तेयम् – स्तेयम् अशास्त्रपूर्वकं द्रव्याणां परतः स्वीकरणम्, तत् प्रतिषेधाः पुनः      	    अस्पृहा-रूपम् अस्तेयम् इति ।</a:t>
            </a:r>
          </a:p>
          <a:p>
            <a:pPr algn="just"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ब्रह्मचर्यः -</a:t>
            </a:r>
            <a:r>
              <a:rPr lang="en-GB" sz="2000" dirty="0" smtClean="0">
                <a:latin typeface="Nirmala UI" pitchFamily="34" charset="0"/>
                <a:cs typeface="Nirmala UI" pitchFamily="34" charset="0"/>
              </a:rPr>
              <a:t>    </a:t>
            </a: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ब्रह्मचर्यमुपस्थसंयमः ।</a:t>
            </a:r>
          </a:p>
          <a:p>
            <a:pPr algn="just"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अपरिग्रहः –अपरिग्रहः अनावश्यकवस्तु असंग्रहः ( अपरिग्रहःभोगसाधनानामङ्गीकारः) ।</a:t>
            </a:r>
          </a:p>
          <a:p>
            <a:pPr algn="just">
              <a:buNone/>
            </a:pPr>
            <a:r>
              <a:rPr lang="hi-IN" sz="2400" dirty="0" smtClean="0">
                <a:latin typeface="Nirmala UI" pitchFamily="34" charset="0"/>
                <a:cs typeface="Nirmala UI" pitchFamily="34" charset="0"/>
              </a:rPr>
              <a:t>यम्यन्ते इन्द्रियाणि विषयेभ्यॊ नियन्त्रण्विषयीक्रियन्ते इति यमाः  ।</a:t>
            </a:r>
            <a:endParaRPr lang="en-GB" sz="2400" dirty="0">
              <a:latin typeface="Nirmala UI" pitchFamily="34" charset="0"/>
              <a:cs typeface="Nirmala U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hi-IN" sz="2400" dirty="0" smtClean="0">
                <a:latin typeface="Nirmala UI" pitchFamily="34" charset="0"/>
                <a:cs typeface="Nirmala UI" pitchFamily="34" charset="0"/>
              </a:rPr>
              <a:t>शौचसन्तोषतपःस्वाध्यायेश्वरप्रणिधानानि नियमाः ॥२/३२॥</a:t>
            </a:r>
            <a:endParaRPr lang="en-GB" sz="2400" dirty="0">
              <a:latin typeface="Nirmala UI" pitchFamily="34" charset="0"/>
              <a:cs typeface="Nirmala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पञ्चैव नियमाः  । शौच-सन्तोष –तपः स्वाध्याय-प्रणिधानानि इति ।</a:t>
            </a:r>
          </a:p>
          <a:p>
            <a:pPr>
              <a:buNone/>
            </a:pPr>
            <a:endParaRPr lang="hi-IN" sz="2000" dirty="0" smtClean="0">
              <a:latin typeface="Nirmala UI" pitchFamily="34" charset="0"/>
              <a:cs typeface="Nirmala UI" pitchFamily="34" charset="0"/>
            </a:endParaRPr>
          </a:p>
          <a:p>
            <a:pPr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शौचं –बाह्यमाभ्यन्तरं चेति शौचं द्विविधं । र्बाह्यशौचं स्नानादिना आहारशुद्धेश्च ।    	आभ्यन्तरञ्च मदमात्सर्यलोभादित्यागेन ।</a:t>
            </a:r>
          </a:p>
          <a:p>
            <a:pPr>
              <a:buNone/>
            </a:pPr>
            <a:endParaRPr lang="hi-IN" sz="2000" dirty="0" smtClean="0">
              <a:latin typeface="Nirmala UI" pitchFamily="34" charset="0"/>
              <a:cs typeface="Nirmala UI" pitchFamily="34" charset="0"/>
            </a:endParaRPr>
          </a:p>
          <a:p>
            <a:pPr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सन्तोषः – सन्तोषः  आवश्यकताधिकवस्तुनो अनुपादित्सा ।</a:t>
            </a:r>
          </a:p>
          <a:p>
            <a:pPr>
              <a:buNone/>
            </a:pPr>
            <a:endParaRPr lang="hi-IN" sz="2000" dirty="0" smtClean="0">
              <a:latin typeface="Nirmala UI" pitchFamily="34" charset="0"/>
              <a:cs typeface="Nirmala UI" pitchFamily="34" charset="0"/>
            </a:endParaRPr>
          </a:p>
          <a:p>
            <a:pPr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तपः – शीतोष्णादिद्वन्द्वाप्रभावित्वेन व्रताचरणम् ।</a:t>
            </a:r>
          </a:p>
          <a:p>
            <a:pPr>
              <a:buNone/>
            </a:pPr>
            <a:endParaRPr lang="hi-IN" sz="2000" dirty="0" smtClean="0">
              <a:latin typeface="Nirmala UI" pitchFamily="34" charset="0"/>
              <a:cs typeface="Nirmala UI" pitchFamily="34" charset="0"/>
            </a:endParaRPr>
          </a:p>
          <a:p>
            <a:pPr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स्वाध्यायः- स्वाध्यायो वेदादिनाम् अध्ययनम् ।</a:t>
            </a:r>
          </a:p>
          <a:p>
            <a:pPr>
              <a:buNone/>
            </a:pPr>
            <a:endParaRPr lang="hi-IN" sz="2000" dirty="0" smtClean="0">
              <a:latin typeface="Nirmala UI" pitchFamily="34" charset="0"/>
              <a:cs typeface="Nirmala UI" pitchFamily="34" charset="0"/>
            </a:endParaRPr>
          </a:p>
          <a:p>
            <a:pPr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प्रणिधानाम् – ईश्वरप्रणिधानं भगवति कर्मापणं तत् कर्तृत्वसमर्पणञ्च ।</a:t>
            </a:r>
            <a:endParaRPr lang="en-GB" sz="2000" dirty="0">
              <a:latin typeface="Nirmala UI" pitchFamily="34" charset="0"/>
              <a:cs typeface="Nirmala U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hi-IN" sz="2400" dirty="0" smtClean="0">
                <a:latin typeface="Nirmala UI" pitchFamily="34" charset="0"/>
                <a:cs typeface="Nirmala UI" pitchFamily="34" charset="0"/>
              </a:rPr>
              <a:t>स्थिरसुखमासनम्  ॥२/४६॥</a:t>
            </a:r>
            <a:endParaRPr lang="en-GB" sz="2400" dirty="0">
              <a:latin typeface="Nirmala UI" pitchFamily="34" charset="0"/>
              <a:cs typeface="Nirmala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hi-IN" sz="2000" dirty="0" smtClean="0">
              <a:latin typeface="Nirmala UI" pitchFamily="34" charset="0"/>
              <a:cs typeface="Nirmala UI" pitchFamily="34" charset="0"/>
            </a:endParaRPr>
          </a:p>
          <a:p>
            <a:pPr>
              <a:buNone/>
            </a:pPr>
            <a:endParaRPr lang="hi-IN" sz="2000" dirty="0" smtClean="0">
              <a:latin typeface="Nirmala UI" pitchFamily="34" charset="0"/>
              <a:cs typeface="Nirmala UI" pitchFamily="34" charset="0"/>
            </a:endParaRPr>
          </a:p>
          <a:p>
            <a:pPr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आस्यते अनेन इति आसनं ।आसनं प्रसङ्गे मणिप्रथा टीकायाम् उक्तम्  “निश्चलं सुखावहं</a:t>
            </a:r>
          </a:p>
          <a:p>
            <a:pPr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च यदासनं तद् योगाङ्गम् इत्यर्थः।“</a:t>
            </a:r>
            <a:endParaRPr lang="en-GB" sz="2000" dirty="0">
              <a:latin typeface="Nirmala UI" pitchFamily="34" charset="0"/>
              <a:cs typeface="Nirmala U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2400" dirty="0" smtClean="0">
                <a:latin typeface="Nirmala UI" pitchFamily="34" charset="0"/>
                <a:cs typeface="Nirmala UI" pitchFamily="34" charset="0"/>
              </a:rPr>
              <a:t>तस्मिन् सति श्वासप्रश्वासयोर्गतिविच्छेदः प्राणायामः ॥२/४९॥</a:t>
            </a:r>
            <a:endParaRPr lang="en-GB" sz="2400" dirty="0">
              <a:latin typeface="Nirmala UI" pitchFamily="34" charset="0"/>
              <a:cs typeface="Nirmala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श्वासप्रश्वासनिरोधः प्राणायामः । नागोजिभट्टवृत्तिः टीकायाम् प्राणायामः प्रसङ्गे उक्तम् </a:t>
            </a:r>
          </a:p>
          <a:p>
            <a:pPr algn="just">
              <a:buNone/>
            </a:pPr>
            <a:endParaRPr lang="hi-IN" sz="2000" dirty="0" smtClean="0">
              <a:latin typeface="Nirmala UI" pitchFamily="34" charset="0"/>
              <a:cs typeface="Nirmala UI" pitchFamily="34" charset="0"/>
            </a:endParaRPr>
          </a:p>
          <a:p>
            <a:pPr algn="just"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”तस्मिन् आसने सति नासापुटेन स्वाभाविकौ यौ वायोः प्रवेशनिर्गमौ तत्काले या गतिः</a:t>
            </a:r>
          </a:p>
          <a:p>
            <a:pPr algn="just">
              <a:buNone/>
            </a:pPr>
            <a:endParaRPr lang="hi-IN" sz="2000" dirty="0" smtClean="0">
              <a:latin typeface="Nirmala UI" pitchFamily="34" charset="0"/>
              <a:cs typeface="Nirmala UI" pitchFamily="34" charset="0"/>
            </a:endParaRPr>
          </a:p>
          <a:p>
            <a:pPr algn="just"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तद् विच्छेद इत्यर्थः ।“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2400" dirty="0" smtClean="0">
                <a:latin typeface="Nirmala UI" pitchFamily="34" charset="0"/>
                <a:cs typeface="Nirmala UI" pitchFamily="34" charset="0"/>
              </a:rPr>
              <a:t>स तु बाह्याभ्यन्तरस्तम्भवृत्तिर्देशकालसम्ख्याभिअः परिदृष्टो दीर्घसूक्षः ॥२/५०॥</a:t>
            </a:r>
            <a:endParaRPr lang="en-GB" sz="2400" dirty="0">
              <a:latin typeface="Nirmala UI" pitchFamily="34" charset="0"/>
              <a:cs typeface="Nirmala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स च प्राणायामः बाह्यवृत्तिः अभ्यन्तरवृत्तिः स्तम्भवृत्तिरिति त्रिविधः ।बाह्यवृत्तिः श्वासो </a:t>
            </a:r>
          </a:p>
          <a:p>
            <a:pPr algn="just">
              <a:buNone/>
            </a:pPr>
            <a:endParaRPr lang="hi-IN" sz="2000" dirty="0" smtClean="0">
              <a:latin typeface="Nirmala UI" pitchFamily="34" charset="0"/>
              <a:cs typeface="Nirmala UI" pitchFamily="34" charset="0"/>
            </a:endParaRPr>
          </a:p>
          <a:p>
            <a:pPr algn="just"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रेचकः । अन्तवृर्त्तिः प्रश्वासः पूरकः । आन्तरस्तम्भकवृत्तिः कुम्भकः । त्रिविधोऽयं </a:t>
            </a:r>
          </a:p>
          <a:p>
            <a:pPr algn="just">
              <a:buNone/>
            </a:pPr>
            <a:endParaRPr lang="hi-IN" sz="2000" dirty="0" smtClean="0">
              <a:latin typeface="Nirmala UI" pitchFamily="34" charset="0"/>
              <a:cs typeface="Nirmala UI" pitchFamily="34" charset="0"/>
            </a:endParaRPr>
          </a:p>
          <a:p>
            <a:pPr algn="just">
              <a:buNone/>
            </a:pPr>
            <a:r>
              <a:rPr lang="hi-IN" sz="2000" dirty="0" smtClean="0">
                <a:latin typeface="Nirmala UI" pitchFamily="34" charset="0"/>
                <a:cs typeface="Nirmala UI" pitchFamily="34" charset="0"/>
              </a:rPr>
              <a:t>प्राणायामः देशेन कालेन संख्यया च उपलक्षितो दीर्घसूक्षसंज्ञो भवति । </a:t>
            </a:r>
            <a:endParaRPr lang="en-GB" sz="2000" dirty="0">
              <a:latin typeface="Nirmala UI" pitchFamily="34" charset="0"/>
              <a:cs typeface="Nirmala U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230</Words>
  <Application>Microsoft Office PowerPoint</Application>
  <PresentationFormat>On-screen Show (4:3)</PresentationFormat>
  <Paragraphs>59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Study material</vt:lpstr>
      <vt:lpstr>Slide 2</vt:lpstr>
      <vt:lpstr>Slide 3</vt:lpstr>
      <vt:lpstr>  अहिंसासत्यास्तेयब्रह्मचर्यापरिग्रहा यमाः ॥२/३०॥ </vt:lpstr>
      <vt:lpstr>शौचसन्तोषतपःस्वाध्यायेश्वरप्रणिधानानि नियमाः ॥२/३२॥</vt:lpstr>
      <vt:lpstr>स्थिरसुखमासनम्  ॥२/४६॥</vt:lpstr>
      <vt:lpstr>तस्मिन् सति श्वासप्रश्वासयोर्गतिविच्छेदः प्राणायामः ॥२/४९॥</vt:lpstr>
      <vt:lpstr>स तु बाह्याभ्यन्तरस्तम्भवृत्तिर्देशकालसम्ख्याभिअः परिदृष्टो दीर्घसूक्षः ॥२/५०॥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material</dc:title>
  <dc:creator>user</dc:creator>
  <cp:lastModifiedBy>user</cp:lastModifiedBy>
  <cp:revision>33</cp:revision>
  <dcterms:created xsi:type="dcterms:W3CDTF">2020-04-07T05:06:54Z</dcterms:created>
  <dcterms:modified xsi:type="dcterms:W3CDTF">2020-04-08T05:53:24Z</dcterms:modified>
</cp:coreProperties>
</file>